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63" r:id="rId4"/>
    <p:sldId id="259" r:id="rId5"/>
    <p:sldId id="264" r:id="rId6"/>
    <p:sldId id="265" r:id="rId7"/>
    <p:sldId id="267" r:id="rId8"/>
    <p:sldId id="266" r:id="rId9"/>
    <p:sldId id="261" r:id="rId10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5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D2037E-5EF0-434E-9A3F-EE9A286A5AC6}" type="datetimeFigureOut">
              <a:rPr lang="sl-SI" smtClean="0"/>
              <a:t>2. 06. 2020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7CEBF9-EA9A-4135-B1E3-343135287AF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99658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CEBF9-EA9A-4135-B1E3-343135287AF3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27190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sl-SI"/>
              <a:t>Uredite slog naslova matrice</a:t>
            </a:r>
          </a:p>
        </p:txBody>
      </p:sp>
      <p:sp>
        <p:nvSpPr>
          <p:cNvPr id="3" name="Podnaslov 2"/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sl-SI"/>
              <a:t>Uredite slog podnaslova matrice</a:t>
            </a:r>
          </a:p>
        </p:txBody>
      </p:sp>
      <p:sp>
        <p:nvSpPr>
          <p:cNvPr id="4" name="Označba mesta datum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7E52D9-46EE-4F43-A259-80B6A8143503}" type="datetime1">
              <a:rPr lang="sl-SI"/>
              <a:pPr lvl="0"/>
              <a:t>2. 06. 2020</a:t>
            </a:fld>
            <a:endParaRPr lang="sl-SI"/>
          </a:p>
        </p:txBody>
      </p:sp>
      <p:sp>
        <p:nvSpPr>
          <p:cNvPr id="5" name="Označba mesta no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6" name="Označba mesta številke diapoz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04EAB86-59B6-4F97-B33A-DA5C0742B8FB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91328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219EF78-9799-4EA5-B901-A9E513B9B0DE}" type="datetime1">
              <a:rPr lang="sl-SI"/>
              <a:pPr lvl="0"/>
              <a:t>2. 06. 2020</a:t>
            </a:fld>
            <a:endParaRPr lang="sl-SI"/>
          </a:p>
        </p:txBody>
      </p:sp>
      <p:sp>
        <p:nvSpPr>
          <p:cNvPr id="5" name="Označba mesta no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6" name="Označba mesta številke diapoz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0C28295-B906-4AFA-BD35-302EC15D440F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93027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10F0959-0D16-4203-AC75-72D80D28B707}" type="datetime1">
              <a:rPr lang="sl-SI"/>
              <a:pPr lvl="0"/>
              <a:t>2. 06. 2020</a:t>
            </a:fld>
            <a:endParaRPr lang="sl-SI"/>
          </a:p>
        </p:txBody>
      </p:sp>
      <p:sp>
        <p:nvSpPr>
          <p:cNvPr id="5" name="Označba mesta no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6" name="Označba mesta številke diapoz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F421462-6F33-4DE5-8301-8FCA434C6B7D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77365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0295A01-474A-4BA6-8010-12AB4D575A6F}" type="datetime1">
              <a:rPr lang="sl-SI"/>
              <a:pPr lvl="0"/>
              <a:t>2. 06. 2020</a:t>
            </a:fld>
            <a:endParaRPr lang="sl-SI"/>
          </a:p>
        </p:txBody>
      </p:sp>
      <p:sp>
        <p:nvSpPr>
          <p:cNvPr id="5" name="Označba mesta no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6" name="Označba mesta številke diapoz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10F97D-1B7C-4C5E-9B02-86F40C8131BB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47535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C009FD4-3884-4B89-A51B-FA5185501F38}" type="datetime1">
              <a:rPr lang="sl-SI"/>
              <a:pPr lvl="0"/>
              <a:t>2. 06. 2020</a:t>
            </a:fld>
            <a:endParaRPr lang="sl-SI"/>
          </a:p>
        </p:txBody>
      </p:sp>
      <p:sp>
        <p:nvSpPr>
          <p:cNvPr id="5" name="Označba mesta no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6" name="Označba mesta številke diapoz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E9AEEED-EAC5-4A33-8372-3C948BBFACED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5716610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1271F4A-F4B4-4F7C-86AB-DE80F17E74F1}" type="datetime1">
              <a:rPr lang="sl-SI"/>
              <a:pPr lvl="0"/>
              <a:t>2. 06. 2020</a:t>
            </a:fld>
            <a:endParaRPr lang="sl-SI"/>
          </a:p>
        </p:txBody>
      </p:sp>
      <p:sp>
        <p:nvSpPr>
          <p:cNvPr id="6" name="Označba mesta nog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7" name="Označba mesta številke diapozitiva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4FD3055-0756-4510-B432-8346D6F67482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62844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5A250F-5C8A-45CE-9132-162E5E700E89}" type="datetime1">
              <a:rPr lang="sl-SI"/>
              <a:pPr lvl="0"/>
              <a:t>2. 06. 2020</a:t>
            </a:fld>
            <a:endParaRPr lang="sl-SI"/>
          </a:p>
        </p:txBody>
      </p:sp>
      <p:sp>
        <p:nvSpPr>
          <p:cNvPr id="8" name="Označba mesta noge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9" name="Označba mesta številke diapozitiva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D331759-0305-48DE-95EA-15677A844120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13782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EC9FAC5-40DC-40D4-A41C-3A2F19F96C68}" type="datetime1">
              <a:rPr lang="sl-SI"/>
              <a:pPr lvl="0"/>
              <a:t>2. 06. 2020</a:t>
            </a:fld>
            <a:endParaRPr lang="sl-SI"/>
          </a:p>
        </p:txBody>
      </p:sp>
      <p:sp>
        <p:nvSpPr>
          <p:cNvPr id="4" name="Označba mesta noge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5" name="Označba mesta številke diapozitiva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2D8276-5686-45B1-8C92-633B11C9BC55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2421074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BC3162-4ECA-441E-9753-65239017C89C}" type="datetime1">
              <a:rPr lang="sl-SI"/>
              <a:pPr lvl="0"/>
              <a:t>2. 06. 2020</a:t>
            </a:fld>
            <a:endParaRPr lang="sl-SI"/>
          </a:p>
        </p:txBody>
      </p:sp>
      <p:sp>
        <p:nvSpPr>
          <p:cNvPr id="3" name="Označba mesta noge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4" name="Označba mesta številke diapozitiva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9F89E89-DF71-4FC1-97F9-6FDDE97D9ECF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0719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52D5405-3ED0-4954-B055-BD79A6373302}" type="datetime1">
              <a:rPr lang="sl-SI"/>
              <a:pPr lvl="0"/>
              <a:t>2. 06. 2020</a:t>
            </a:fld>
            <a:endParaRPr lang="sl-SI"/>
          </a:p>
        </p:txBody>
      </p:sp>
      <p:sp>
        <p:nvSpPr>
          <p:cNvPr id="6" name="Označba mesta nog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7" name="Označba mesta številke diapozitiva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4F692CC-8B9F-410C-98E3-C9D1A1665BA9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83901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sl-SI"/>
          </a:p>
        </p:txBody>
      </p:sp>
      <p:sp>
        <p:nvSpPr>
          <p:cNvPr id="4" name="Označba mesta besedila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5564A2F-603F-400F-B7EE-707ED9E68701}" type="datetime1">
              <a:rPr lang="sl-SI"/>
              <a:pPr lvl="0"/>
              <a:t>2. 06. 2020</a:t>
            </a:fld>
            <a:endParaRPr lang="sl-SI"/>
          </a:p>
        </p:txBody>
      </p:sp>
      <p:sp>
        <p:nvSpPr>
          <p:cNvPr id="6" name="Označba mesta nog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7" name="Označba mesta številke diapozitiva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73939E5-C7DE-4366-A0EB-1F761CE6FD8F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19459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l-SI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BF5E1E16-4F27-4228-B82B-3561C8338124}" type="datetime1">
              <a:rPr lang="sl-SI"/>
              <a:pPr lvl="0"/>
              <a:t>2. 06. 2020</a:t>
            </a:fld>
            <a:endParaRPr lang="sl-SI"/>
          </a:p>
        </p:txBody>
      </p:sp>
      <p:sp>
        <p:nvSpPr>
          <p:cNvPr id="5" name="Označba mesta noge 4"/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l-SI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sl-SI"/>
          </a:p>
        </p:txBody>
      </p:sp>
      <p:sp>
        <p:nvSpPr>
          <p:cNvPr id="6" name="Označba mesta številke diapozitiva 5"/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l-SI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9BAB80A1-3C98-40DD-A87A-3DDC2F1BA6D5}" type="slidenum"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sl-SI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sl-SI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l-SI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l-SI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l-SI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l-SI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eucbeniki.sio.si/matematika6/450/index4.html" TargetMode="External"/><Relationship Id="rId3" Type="http://schemas.openxmlformats.org/officeDocument/2006/relationships/hyperlink" Target="https://eucbeniki.sio.si/matematika6/450/index9.html" TargetMode="External"/><Relationship Id="rId7" Type="http://schemas.openxmlformats.org/officeDocument/2006/relationships/hyperlink" Target="https://eucbeniki.sio.si/matematika6/450/index3.html" TargetMode="External"/><Relationship Id="rId12" Type="http://schemas.openxmlformats.org/officeDocument/2006/relationships/hyperlink" Target="https://www.google.com/search?q=%C5%A1tevilski+izrazi+z+oklepaji&amp;client=firefox-b-d&amp;hl=sl&amp;source=lnms&amp;tbm=isch&amp;sa=X&amp;ved=2ahUKEwjlgoGjr-HpAhWiwqYKHRa4DcEQ_AUoAXoECAwQAw&amp;biw=1920&amp;bih=966#imgrc=w2IewE0D5nV31M" TargetMode="External"/><Relationship Id="rId2" Type="http://schemas.openxmlformats.org/officeDocument/2006/relationships/hyperlink" Target="https://eucbeniki.sio.si/matematika6/450/index8.html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eucbeniki.sio.si/matematika6/450/index2.html" TargetMode="External"/><Relationship Id="rId11" Type="http://schemas.openxmlformats.org/officeDocument/2006/relationships/hyperlink" Target="https://eucbeniki.sio.si/mat8/799/index3.html" TargetMode="External"/><Relationship Id="rId5" Type="http://schemas.openxmlformats.org/officeDocument/2006/relationships/hyperlink" Target="https://eucbeniki.sio.si/matematika6/450/index1.html" TargetMode="External"/><Relationship Id="rId10" Type="http://schemas.openxmlformats.org/officeDocument/2006/relationships/hyperlink" Target="https://eucbeniki.sio.si/mat5/717/index6.html" TargetMode="External"/><Relationship Id="rId4" Type="http://schemas.openxmlformats.org/officeDocument/2006/relationships/hyperlink" Target="https://eucbeniki.sio.si/matematika6/450/index.html" TargetMode="External"/><Relationship Id="rId9" Type="http://schemas.openxmlformats.org/officeDocument/2006/relationships/hyperlink" Target="https://eucbeniki.sio.si/matematika6/451/index1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>
          <a:xfrm>
            <a:off x="836804" y="415457"/>
            <a:ext cx="10515600" cy="1325559"/>
          </a:xfrm>
        </p:spPr>
        <p:txBody>
          <a:bodyPr anchorCtr="1"/>
          <a:lstStyle/>
          <a:p>
            <a:pPr lvl="0" algn="ctr"/>
            <a:r>
              <a:rPr lang="sl-SI" b="1" dirty="0">
                <a:solidFill>
                  <a:srgbClr val="006699"/>
                </a:solidFill>
                <a:latin typeface="Arial" pitchFamily="34"/>
                <a:cs typeface="Arial" pitchFamily="34"/>
              </a:rPr>
              <a:t>ŠTEVILSKI IZRAZI Z OKLEPAJI IN ZAKONI RAČUNANJA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3"/>
          <a:srcRect l="3012" r="7599" b="13650"/>
          <a:stretch/>
        </p:blipFill>
        <p:spPr>
          <a:xfrm>
            <a:off x="2377440" y="1874896"/>
            <a:ext cx="7071360" cy="368117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PoljeZBesedilom 3"/>
          <p:cNvSpPr txBox="1"/>
          <p:nvPr/>
        </p:nvSpPr>
        <p:spPr>
          <a:xfrm>
            <a:off x="4824550" y="5913120"/>
            <a:ext cx="205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Jakob Behin, 6.b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>
          <a:xfrm>
            <a:off x="705395" y="949234"/>
            <a:ext cx="9413966" cy="3501015"/>
          </a:xfrm>
        </p:spPr>
        <p:txBody>
          <a:bodyPr>
            <a:normAutofit/>
          </a:bodyPr>
          <a:lstStyle/>
          <a:p>
            <a:r>
              <a:rPr lang="sl-SI" sz="2000" dirty="0">
                <a:latin typeface="Arial" pitchFamily="34"/>
                <a:cs typeface="Arial" pitchFamily="34"/>
              </a:rPr>
              <a:t>Predstavil vam bom </a:t>
            </a:r>
            <a:r>
              <a:rPr lang="sl-SI" sz="2000" dirty="0">
                <a:solidFill>
                  <a:schemeClr val="accent1">
                    <a:lumMod val="75000"/>
                  </a:schemeClr>
                </a:solidFill>
                <a:latin typeface="Arial" pitchFamily="34"/>
                <a:cs typeface="Arial" pitchFamily="34"/>
              </a:rPr>
              <a:t>številske izraze z oklepaji </a:t>
            </a:r>
            <a:br>
              <a:rPr lang="sl-SI" sz="2000" dirty="0">
                <a:latin typeface="Arial" pitchFamily="34"/>
                <a:cs typeface="Arial" pitchFamily="34"/>
              </a:rPr>
            </a:br>
            <a:br>
              <a:rPr lang="sl-SI" sz="2000" dirty="0">
                <a:latin typeface="Arial" pitchFamily="34"/>
                <a:cs typeface="Arial" pitchFamily="34"/>
              </a:rPr>
            </a:b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Npr. </a:t>
            </a:r>
            <a:r>
              <a:rPr lang="sl-SI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((((</a:t>
            </a:r>
            <a:r>
              <a:rPr lang="sl-SI" sz="20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× 2</a:t>
            </a:r>
            <a:r>
              <a:rPr lang="sl-SI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× 9 + 1) + </a:t>
            </a:r>
            <a:r>
              <a:rPr lang="sl-SI" sz="20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 ÷ 6</a:t>
            </a:r>
            <a:r>
              <a:rPr lang="sl-SI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÷ 5) – </a:t>
            </a:r>
            <a:r>
              <a:rPr lang="sl-SI" sz="20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× 5 </a:t>
            </a:r>
            <a:r>
              <a:rPr lang="sl-SI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+ 2 =</a:t>
            </a:r>
            <a:br>
              <a:rPr lang="sl-SI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= (((</a:t>
            </a:r>
            <a:r>
              <a:rPr lang="sl-SI" sz="20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× 9</a:t>
            </a:r>
            <a:r>
              <a:rPr lang="sl-SI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+ 1) + 14) ÷ 5) – 20 + 2 =</a:t>
            </a:r>
            <a:br>
              <a:rPr lang="sl-SI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= (((</a:t>
            </a:r>
            <a:r>
              <a:rPr lang="sl-SI" sz="20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+ 1</a:t>
            </a:r>
            <a:r>
              <a:rPr lang="sl-SI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+ 14) ÷ 5) – 20 + 2 =</a:t>
            </a:r>
            <a:br>
              <a:rPr lang="sl-SI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= ((</a:t>
            </a:r>
            <a:r>
              <a:rPr lang="sl-SI" sz="20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 + 14</a:t>
            </a:r>
            <a:r>
              <a:rPr lang="sl-SI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÷ 5) – 20 + 2 =</a:t>
            </a:r>
            <a:br>
              <a:rPr lang="sl-SI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= (</a:t>
            </a:r>
            <a:r>
              <a:rPr lang="sl-SI" sz="20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105 ÷ 5</a:t>
            </a:r>
            <a:r>
              <a:rPr lang="sl-SI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– 20 + 2 =</a:t>
            </a:r>
            <a:br>
              <a:rPr lang="sl-SI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sl-SI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sl-SI" sz="20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– 20 + 2</a:t>
            </a:r>
            <a:r>
              <a:rPr lang="sl-SI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3 </a:t>
            </a:r>
            <a:br>
              <a:rPr lang="sl-SI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l-SI" sz="2000" dirty="0">
                <a:latin typeface="Arial" pitchFamily="34"/>
                <a:cs typeface="Arial" pitchFamily="34"/>
              </a:rPr>
            </a:br>
            <a:r>
              <a:rPr lang="sl-SI" sz="2000" dirty="0">
                <a:latin typeface="Arial" pitchFamily="34"/>
                <a:cs typeface="Arial" pitchFamily="34"/>
              </a:rPr>
              <a:t>in </a:t>
            </a:r>
            <a:r>
              <a:rPr lang="sl-SI" sz="2000" dirty="0">
                <a:solidFill>
                  <a:schemeClr val="accent1">
                    <a:lumMod val="75000"/>
                  </a:schemeClr>
                </a:solidFill>
                <a:latin typeface="Arial" pitchFamily="34"/>
                <a:cs typeface="Arial" pitchFamily="34"/>
              </a:rPr>
              <a:t>zakone računanja </a:t>
            </a:r>
            <a:r>
              <a:rPr lang="sl-SI" sz="2000" dirty="0">
                <a:latin typeface="Arial" pitchFamily="34"/>
                <a:cs typeface="Arial" pitchFamily="34"/>
              </a:rPr>
              <a:t>(o </a:t>
            </a:r>
            <a:r>
              <a:rPr lang="sl-SI" sz="2000" dirty="0">
                <a:solidFill>
                  <a:srgbClr val="FF0000"/>
                </a:solidFill>
                <a:latin typeface="Arial" pitchFamily="34"/>
                <a:cs typeface="Arial" pitchFamily="34"/>
              </a:rPr>
              <a:t>zamenjavi</a:t>
            </a:r>
            <a:r>
              <a:rPr lang="sl-SI" sz="2000" dirty="0">
                <a:latin typeface="Arial" pitchFamily="34"/>
                <a:cs typeface="Arial" pitchFamily="34"/>
              </a:rPr>
              <a:t>, </a:t>
            </a:r>
            <a:r>
              <a:rPr lang="sl-SI" sz="2000" dirty="0">
                <a:solidFill>
                  <a:schemeClr val="accent6"/>
                </a:solidFill>
                <a:latin typeface="Arial" pitchFamily="34"/>
                <a:cs typeface="Arial" pitchFamily="34"/>
              </a:rPr>
              <a:t>združevanju</a:t>
            </a:r>
            <a:r>
              <a:rPr lang="sl-SI" sz="2000" dirty="0">
                <a:latin typeface="Arial" pitchFamily="34"/>
                <a:cs typeface="Arial" pitchFamily="34"/>
              </a:rPr>
              <a:t> in </a:t>
            </a:r>
            <a:r>
              <a:rPr lang="sl-SI" sz="2000" dirty="0">
                <a:solidFill>
                  <a:srgbClr val="7030A0"/>
                </a:solidFill>
                <a:latin typeface="Arial" pitchFamily="34"/>
                <a:cs typeface="Arial" pitchFamily="34"/>
              </a:rPr>
              <a:t>razčlenjevanju</a:t>
            </a:r>
            <a:r>
              <a:rPr lang="sl-SI" sz="2000" dirty="0">
                <a:latin typeface="Arial" pitchFamily="34"/>
                <a:cs typeface="Arial" pitchFamily="34"/>
              </a:rPr>
              <a:t>).</a:t>
            </a:r>
            <a:br>
              <a:rPr lang="sl-SI" sz="2000" dirty="0">
                <a:latin typeface="Arial" pitchFamily="34"/>
                <a:cs typeface="Arial" pitchFamily="34"/>
              </a:rPr>
            </a:br>
            <a:br>
              <a:rPr lang="sl-SI" sz="2000" dirty="0">
                <a:latin typeface="Arial" pitchFamily="34"/>
                <a:cs typeface="Arial" pitchFamily="34"/>
              </a:rPr>
            </a:b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Zakone moraš poznati, da lahko spretno izračunaš različne račune. </a:t>
            </a:r>
            <a:endParaRPr lang="sl-SI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3470" y="699541"/>
            <a:ext cx="10515600" cy="519660"/>
          </a:xfrm>
        </p:spPr>
        <p:txBody>
          <a:bodyPr>
            <a:normAutofit/>
          </a:bodyPr>
          <a:lstStyle/>
          <a:p>
            <a:r>
              <a:rPr lang="sl-SI" sz="2800" b="1" dirty="0">
                <a:solidFill>
                  <a:schemeClr val="accent5"/>
                </a:solidFill>
                <a:latin typeface="Arial" pitchFamily="34"/>
                <a:cs typeface="Arial" pitchFamily="34"/>
              </a:rPr>
              <a:t>Postopek računanja številskega izraza z oklepaji</a:t>
            </a:r>
            <a:endParaRPr lang="en-GB" sz="28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357051" y="1489212"/>
            <a:ext cx="11556275" cy="4571954"/>
          </a:xfrm>
        </p:spPr>
        <p:txBody>
          <a:bodyPr>
            <a:normAutofit fontScale="92500"/>
          </a:bodyPr>
          <a:lstStyle/>
          <a:p>
            <a:r>
              <a:rPr lang="sl-SI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((((</a:t>
            </a:r>
            <a:r>
              <a:rPr lang="sl-SI" sz="22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× 2</a:t>
            </a:r>
            <a:r>
              <a:rPr lang="sl-SI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× 9 + 1) + </a:t>
            </a:r>
            <a:r>
              <a:rPr lang="sl-SI" sz="22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 ÷ 6</a:t>
            </a:r>
            <a:r>
              <a:rPr lang="sl-SI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÷ 5) – </a:t>
            </a:r>
            <a:r>
              <a:rPr lang="sl-SI" sz="22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× 5 </a:t>
            </a:r>
            <a:r>
              <a:rPr lang="sl-SI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+ 2 =</a:t>
            </a:r>
            <a:r>
              <a:rPr lang="en-GB" sz="2200" dirty="0"/>
              <a:t> </a:t>
            </a:r>
            <a:r>
              <a:rPr lang="en-GB" sz="2200" dirty="0" err="1">
                <a:solidFill>
                  <a:schemeClr val="accent5"/>
                </a:solidFill>
              </a:rPr>
              <a:t>najprej</a:t>
            </a:r>
            <a:r>
              <a:rPr lang="en-GB" sz="2200" dirty="0">
                <a:solidFill>
                  <a:schemeClr val="accent5"/>
                </a:solidFill>
              </a:rPr>
              <a:t> </a:t>
            </a:r>
            <a:r>
              <a:rPr lang="en-GB" sz="2200" dirty="0" err="1">
                <a:solidFill>
                  <a:schemeClr val="accent5"/>
                </a:solidFill>
              </a:rPr>
              <a:t>izračunamo</a:t>
            </a:r>
            <a:r>
              <a:rPr lang="en-GB" sz="2200" dirty="0">
                <a:solidFill>
                  <a:schemeClr val="accent5"/>
                </a:solidFill>
              </a:rPr>
              <a:t> </a:t>
            </a:r>
            <a:r>
              <a:rPr lang="en-GB" sz="2200" dirty="0" err="1">
                <a:solidFill>
                  <a:schemeClr val="accent5"/>
                </a:solidFill>
              </a:rPr>
              <a:t>vrednost</a:t>
            </a:r>
            <a:r>
              <a:rPr lang="en-GB" sz="2200" dirty="0">
                <a:solidFill>
                  <a:schemeClr val="accent5"/>
                </a:solidFill>
              </a:rPr>
              <a:t> </a:t>
            </a:r>
            <a:r>
              <a:rPr lang="sl-SI" sz="2200" dirty="0">
                <a:solidFill>
                  <a:schemeClr val="accent5"/>
                </a:solidFill>
              </a:rPr>
              <a:t>v </a:t>
            </a:r>
            <a:r>
              <a:rPr lang="sl-SI" sz="2200" b="1" dirty="0">
                <a:solidFill>
                  <a:schemeClr val="accent5"/>
                </a:solidFill>
              </a:rPr>
              <a:t>najbolj </a:t>
            </a:r>
            <a:r>
              <a:rPr lang="en-GB" sz="2200" b="1" dirty="0" err="1">
                <a:solidFill>
                  <a:schemeClr val="accent5"/>
                </a:solidFill>
              </a:rPr>
              <a:t>notranje</a:t>
            </a:r>
            <a:r>
              <a:rPr lang="sl-SI" sz="2200" b="1" dirty="0">
                <a:solidFill>
                  <a:schemeClr val="accent5"/>
                </a:solidFill>
              </a:rPr>
              <a:t>m</a:t>
            </a:r>
            <a:r>
              <a:rPr lang="en-GB" sz="2200" b="1" dirty="0">
                <a:solidFill>
                  <a:schemeClr val="accent5"/>
                </a:solidFill>
              </a:rPr>
              <a:t> </a:t>
            </a:r>
            <a:r>
              <a:rPr lang="en-GB" sz="2200" b="1" dirty="0" err="1">
                <a:solidFill>
                  <a:schemeClr val="accent5"/>
                </a:solidFill>
              </a:rPr>
              <a:t>oklepaj</a:t>
            </a:r>
            <a:r>
              <a:rPr lang="sl-SI" sz="2200" b="1" dirty="0">
                <a:solidFill>
                  <a:schemeClr val="accent5"/>
                </a:solidFill>
              </a:rPr>
              <a:t>u </a:t>
            </a:r>
          </a:p>
          <a:p>
            <a:r>
              <a:rPr lang="sl-SI" sz="2200" b="1" dirty="0">
                <a:solidFill>
                  <a:schemeClr val="accent5"/>
                </a:solidFill>
              </a:rPr>
              <a:t>in izračunamo računski operaciji množenje/deljenje, </a:t>
            </a:r>
            <a:r>
              <a:rPr lang="sl-SI" sz="2200" dirty="0">
                <a:solidFill>
                  <a:schemeClr val="accent5"/>
                </a:solidFill>
              </a:rPr>
              <a:t>ki imata prednost pred </a:t>
            </a:r>
            <a:r>
              <a:rPr lang="sl-SI" sz="2200" dirty="0" err="1">
                <a:solidFill>
                  <a:schemeClr val="accent5"/>
                </a:solidFill>
              </a:rPr>
              <a:t>sestevanjem</a:t>
            </a:r>
            <a:r>
              <a:rPr lang="sl-SI" sz="2200" dirty="0">
                <a:solidFill>
                  <a:schemeClr val="accent5"/>
                </a:solidFill>
              </a:rPr>
              <a:t>/odštevanjem</a:t>
            </a:r>
            <a:endParaRPr lang="sl-SI" sz="22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sl-SI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(((</a:t>
            </a:r>
            <a:r>
              <a:rPr lang="sl-SI" sz="22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× 9</a:t>
            </a:r>
            <a:r>
              <a:rPr lang="sl-SI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+ 1) + 14) ÷ 5) – 20 + 2 = </a:t>
            </a:r>
            <a:r>
              <a:rPr lang="sl-SI" sz="2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zatem pa razrešujemo oklepaje </a:t>
            </a:r>
            <a:r>
              <a:rPr lang="sl-SI" sz="22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zaporedoma proti najbolj zunanjemu</a:t>
            </a:r>
          </a:p>
          <a:p>
            <a:br>
              <a:rPr lang="sl-SI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(((</a:t>
            </a:r>
            <a:r>
              <a:rPr lang="sl-SI" sz="22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+ 1</a:t>
            </a:r>
            <a:r>
              <a:rPr lang="sl-SI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+ 14) ÷ 5) – 20 + 2 =</a:t>
            </a:r>
            <a:endParaRPr lang="sl-SI" sz="2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sl-SI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((</a:t>
            </a:r>
            <a:r>
              <a:rPr lang="sl-SI" sz="22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 + 14</a:t>
            </a:r>
            <a:r>
              <a:rPr lang="sl-SI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÷ 5) – 20 + 2 =</a:t>
            </a:r>
            <a:endParaRPr lang="sl-SI" sz="2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sl-SI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(</a:t>
            </a:r>
            <a:r>
              <a:rPr lang="sl-SI" sz="22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105 ÷ 5</a:t>
            </a:r>
            <a:r>
              <a:rPr lang="sl-SI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– 20 + 2 =</a:t>
            </a:r>
          </a:p>
          <a:p>
            <a:endParaRPr lang="sl-SI" sz="2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sl-SI" sz="22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– 20 + 2</a:t>
            </a:r>
            <a:r>
              <a:rPr lang="sl-SI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3 </a:t>
            </a:r>
            <a:r>
              <a:rPr lang="sl-SI" sz="2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koncu moraš izračunati </a:t>
            </a:r>
            <a:r>
              <a:rPr lang="sl-SI" sz="22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vrstnem redu operacij</a:t>
            </a:r>
            <a:endParaRPr lang="en-GB" sz="22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414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/>
          <p:cNvSpPr txBox="1"/>
          <p:nvPr/>
        </p:nvSpPr>
        <p:spPr>
          <a:xfrm>
            <a:off x="452846" y="304801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ZAKONI RAČUNANJA</a:t>
            </a:r>
            <a:endParaRPr lang="en-GB" sz="32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740228" y="3406880"/>
            <a:ext cx="5050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439782" y="3431958"/>
            <a:ext cx="1064187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Lahko pa n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ekatere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računske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operacije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zapi</a:t>
            </a:r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šemo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oklepaj</a:t>
            </a:r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 in uporabimo zakone računanja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V tem primeru lahko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računa</a:t>
            </a:r>
            <a:r>
              <a:rPr lang="sl-SI" sz="1600" dirty="0" err="1"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pamet</a:t>
            </a:r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Primer:</a:t>
            </a:r>
            <a:endParaRPr lang="sl-SI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3 + </a:t>
            </a:r>
            <a:r>
              <a:rPr lang="sl-SI" sz="1600" u="sng" dirty="0">
                <a:uFill>
                  <a:solidFill>
                    <a:schemeClr val="accent2">
                      <a:lumMod val="75000"/>
                    </a:schemeClr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sl-SI" sz="1600" dirty="0">
                <a:uFill>
                  <a:solidFill>
                    <a:schemeClr val="accent2">
                      <a:lumMod val="75000"/>
                    </a:schemeClr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× 18 </a:t>
            </a:r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× </a:t>
            </a:r>
            <a:r>
              <a:rPr lang="sl-SI" sz="1600" u="sng" dirty="0">
                <a:uFill>
                  <a:solidFill>
                    <a:schemeClr val="accent2">
                      <a:lumMod val="75000"/>
                    </a:schemeClr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sl-SI" sz="1600" u="sng" dirty="0">
                <a:uFill>
                  <a:solidFill>
                    <a:schemeClr val="accent1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36 – 13 – 24</a:t>
            </a:r>
            <a:r>
              <a:rPr lang="sl-SI" sz="1600" dirty="0">
                <a:uFill>
                  <a:solidFill>
                    <a:schemeClr val="accent1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</a:p>
          <a:p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= 3 + </a:t>
            </a:r>
            <a:r>
              <a:rPr lang="sl-SI" sz="1600" u="sng" dirty="0">
                <a:uFill>
                  <a:solidFill>
                    <a:schemeClr val="accent2">
                      <a:lumMod val="75000"/>
                    </a:schemeClr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18 × 10</a:t>
            </a:r>
            <a:r>
              <a:rPr lang="sl-SI" sz="1600" dirty="0">
                <a:uFill>
                  <a:solidFill>
                    <a:schemeClr val="accent2">
                      <a:lumMod val="75000"/>
                    </a:schemeClr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– (</a:t>
            </a:r>
            <a:r>
              <a:rPr lang="sl-SI" sz="1600" u="sng" dirty="0"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 + 13 + </a:t>
            </a:r>
            <a:r>
              <a:rPr lang="sl-SI" sz="1600" u="sng" dirty="0"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) =</a:t>
            </a:r>
          </a:p>
          <a:p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sl-SI" sz="1600" dirty="0">
                <a:uFill>
                  <a:solidFill>
                    <a:schemeClr val="accent2">
                      <a:lumMod val="75000"/>
                    </a:schemeClr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3 + 180 </a:t>
            </a:r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– (</a:t>
            </a:r>
            <a:r>
              <a:rPr lang="sl-SI" sz="1600" u="sng" dirty="0">
                <a:uFill>
                  <a:solidFill>
                    <a:schemeClr val="accent2">
                      <a:lumMod val="75000"/>
                    </a:schemeClr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60 + 13</a:t>
            </a:r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) =</a:t>
            </a:r>
          </a:p>
          <a:p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sl-SI" sz="1600" u="sng" dirty="0">
                <a:uFill>
                  <a:solidFill>
                    <a:schemeClr val="accent2">
                      <a:lumMod val="75000"/>
                    </a:schemeClr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3 + 180 </a:t>
            </a:r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– 73 =</a:t>
            </a:r>
          </a:p>
          <a:p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= 183 – 73 =</a:t>
            </a:r>
          </a:p>
          <a:p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= 110</a:t>
            </a:r>
          </a:p>
          <a:p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Vrednost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številskega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izraza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lahko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pogosto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izračunamo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več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različnih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načinov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Spretnejše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računanje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omogočata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zakon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GB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zamenjavi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GB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zakon</a:t>
            </a:r>
            <a:r>
              <a:rPr lang="en-GB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GB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združevanju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oljeZBesedilom 9"/>
          <p:cNvSpPr txBox="1"/>
          <p:nvPr/>
        </p:nvSpPr>
        <p:spPr>
          <a:xfrm>
            <a:off x="4450079" y="1823410"/>
            <a:ext cx="161979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u="sng" dirty="0">
                <a:latin typeface="Arial" panose="020B0604020202020204" pitchFamily="34" charset="0"/>
                <a:cs typeface="Arial" panose="020B0604020202020204" pitchFamily="34" charset="0"/>
              </a:rPr>
              <a:t>2×18</a:t>
            </a:r>
            <a:r>
              <a:rPr lang="sl-SI" sz="1400" dirty="0">
                <a:latin typeface="Arial" panose="020B0604020202020204" pitchFamily="34" charset="0"/>
                <a:cs typeface="Arial" panose="020B0604020202020204" pitchFamily="34" charset="0"/>
              </a:rPr>
              <a:t>             183</a:t>
            </a:r>
          </a:p>
          <a:p>
            <a:r>
              <a:rPr lang="sl-SI" sz="1400" dirty="0">
                <a:latin typeface="Arial" panose="020B0604020202020204" pitchFamily="34" charset="0"/>
                <a:cs typeface="Arial" panose="020B0604020202020204" pitchFamily="34" charset="0"/>
              </a:rPr>
              <a:t>2                  </a:t>
            </a:r>
            <a:r>
              <a:rPr lang="sl-SI" sz="1400" u="sng" dirty="0">
                <a:latin typeface="Arial" panose="020B0604020202020204" pitchFamily="34" charset="0"/>
                <a:cs typeface="Arial" panose="020B0604020202020204" pitchFamily="34" charset="0"/>
              </a:rPr>
              <a:t>-  36</a:t>
            </a:r>
          </a:p>
          <a:p>
            <a:r>
              <a:rPr lang="sl-SI" sz="1400" u="sng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sl-SI" sz="1400" dirty="0">
                <a:latin typeface="Arial" panose="020B0604020202020204" pitchFamily="34" charset="0"/>
                <a:cs typeface="Arial" panose="020B0604020202020204" pitchFamily="34" charset="0"/>
              </a:rPr>
              <a:t>                 147</a:t>
            </a:r>
          </a:p>
          <a:p>
            <a:r>
              <a:rPr lang="sl-SI" sz="1400" dirty="0"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11" name="PoljeZBesedilom 10"/>
          <p:cNvSpPr txBox="1"/>
          <p:nvPr/>
        </p:nvSpPr>
        <p:spPr>
          <a:xfrm>
            <a:off x="439782" y="879676"/>
            <a:ext cx="1001921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Pri računanju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vrednost</a:t>
            </a:r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številskega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izraza</a:t>
            </a:r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 lahko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račun</a:t>
            </a:r>
            <a:r>
              <a:rPr lang="sl-SI" sz="1600" dirty="0" err="1">
                <a:latin typeface="Arial" panose="020B0604020202020204" pitchFamily="34" charset="0"/>
                <a:cs typeface="Arial" panose="020B0604020202020204" pitchFamily="34" charset="0"/>
              </a:rPr>
              <a:t>amo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lepo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vrsti</a:t>
            </a:r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prednost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damo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množenju</a:t>
            </a:r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/deljenju. Pomagamo si lahko s pisnim računanjem.</a:t>
            </a:r>
          </a:p>
          <a:p>
            <a:r>
              <a:rPr lang="sl-SI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Primer:</a:t>
            </a:r>
          </a:p>
          <a:p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3 + </a:t>
            </a:r>
            <a:r>
              <a:rPr lang="sl-SI" sz="1600" u="sng" dirty="0">
                <a:uFill>
                  <a:solidFill>
                    <a:schemeClr val="accent2">
                      <a:lumMod val="75000"/>
                    </a:schemeClr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2 × 18</a:t>
            </a:r>
            <a:r>
              <a:rPr lang="sl-SI" sz="1600" dirty="0">
                <a:uFill>
                  <a:solidFill>
                    <a:schemeClr val="accent2">
                      <a:lumMod val="75000"/>
                    </a:schemeClr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× 5 – 36 – 13 – 24 = </a:t>
            </a:r>
          </a:p>
          <a:p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= 3 + </a:t>
            </a:r>
            <a:r>
              <a:rPr lang="sl-SI" sz="1600" u="sng" dirty="0">
                <a:uFill>
                  <a:solidFill>
                    <a:schemeClr val="accent2">
                      <a:lumMod val="75000"/>
                    </a:schemeClr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36 × 5</a:t>
            </a:r>
            <a:r>
              <a:rPr lang="sl-SI" sz="1600" dirty="0">
                <a:uFill>
                  <a:solidFill>
                    <a:schemeClr val="accent2">
                      <a:lumMod val="75000"/>
                    </a:schemeClr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– 36 – 13 – 24 =</a:t>
            </a:r>
          </a:p>
          <a:p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sl-SI" sz="1600" u="sng" dirty="0">
                <a:uFill>
                  <a:solidFill>
                    <a:schemeClr val="accent2">
                      <a:lumMod val="75000"/>
                    </a:schemeClr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3 + 180</a:t>
            </a:r>
            <a:r>
              <a:rPr lang="sl-SI" sz="1600" dirty="0">
                <a:uFill>
                  <a:solidFill>
                    <a:schemeClr val="accent2">
                      <a:lumMod val="75000"/>
                    </a:schemeClr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– 36 – 13 – 24 =</a:t>
            </a:r>
          </a:p>
          <a:p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sl-SI" sz="1600" u="sng" dirty="0">
                <a:uFill>
                  <a:solidFill>
                    <a:schemeClr val="accent2">
                      <a:lumMod val="75000"/>
                    </a:schemeClr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183 – 36</a:t>
            </a:r>
            <a:r>
              <a:rPr lang="sl-SI" sz="1600" dirty="0">
                <a:uFill>
                  <a:solidFill>
                    <a:schemeClr val="accent2">
                      <a:lumMod val="75000"/>
                    </a:schemeClr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– 13 – 24 =</a:t>
            </a:r>
          </a:p>
          <a:p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sl-SI" sz="1600" u="sng" dirty="0">
                <a:uFill>
                  <a:solidFill>
                    <a:schemeClr val="accent2">
                      <a:lumMod val="75000"/>
                    </a:schemeClr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147 – 13</a:t>
            </a:r>
            <a:r>
              <a:rPr lang="sl-SI" sz="1600" dirty="0">
                <a:uFill>
                  <a:solidFill>
                    <a:schemeClr val="accent2">
                      <a:lumMod val="75000"/>
                    </a:schemeClr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– 24 =                       </a:t>
            </a:r>
          </a:p>
          <a:p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sl-SI" sz="1600" u="sng" dirty="0">
                <a:uFill>
                  <a:solidFill>
                    <a:schemeClr val="accent2">
                      <a:lumMod val="75000"/>
                    </a:schemeClr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134 – 24</a:t>
            </a:r>
            <a:r>
              <a:rPr lang="sl-SI" sz="1600" dirty="0">
                <a:uFill>
                  <a:solidFill>
                    <a:schemeClr val="accent2">
                      <a:lumMod val="75000"/>
                    </a:schemeClr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=                               </a:t>
            </a:r>
          </a:p>
          <a:p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= 110</a:t>
            </a:r>
            <a:endParaRPr lang="sl-SI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3801" y="444137"/>
            <a:ext cx="10515600" cy="722812"/>
          </a:xfrm>
        </p:spPr>
        <p:txBody>
          <a:bodyPr>
            <a:normAutofit/>
          </a:bodyPr>
          <a:lstStyle/>
          <a:p>
            <a:r>
              <a:rPr lang="sl-SI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ZAKON O ZAMENJAVI</a:t>
            </a:r>
            <a:endParaRPr lang="en-GB" sz="3600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531490" y="1453753"/>
            <a:ext cx="10493561" cy="4719997"/>
          </a:xfrm>
        </p:spPr>
        <p:txBody>
          <a:bodyPr>
            <a:normAutofit/>
          </a:bodyPr>
          <a:lstStyle/>
          <a:p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Velja za: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seštevanje</a:t>
            </a:r>
            <a:endParaRPr lang="sl-SI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+ 180 = </a:t>
            </a:r>
            <a:r>
              <a:rPr lang="sl-SI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183</a:t>
            </a:r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ali  180 + 3 = </a:t>
            </a:r>
            <a:r>
              <a:rPr lang="sl-SI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183</a:t>
            </a:r>
            <a:r>
              <a:rPr lang="sl-SI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Vrstni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red </a:t>
            </a:r>
            <a:r>
              <a:rPr lang="en-GB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seštevancev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smemo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GB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številskem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izrazu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zamenjati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se </a:t>
            </a:r>
            <a:r>
              <a:rPr lang="en-GB" sz="2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vsota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GB" sz="2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spremeni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l-SI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množenje</a:t>
            </a:r>
          </a:p>
          <a:p>
            <a:pPr marL="457200" lvl="1" indent="0">
              <a:buNone/>
            </a:pPr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× 10 = </a:t>
            </a:r>
            <a:r>
              <a:rPr lang="sl-SI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</a:t>
            </a:r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ali  10 × 18 = </a:t>
            </a:r>
            <a:r>
              <a:rPr lang="sl-SI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</a:t>
            </a:r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Vrstni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red </a:t>
            </a:r>
            <a:r>
              <a:rPr lang="en-GB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faktorjev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smemo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GB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številskem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izrazu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zamenjati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se </a:t>
            </a:r>
            <a:r>
              <a:rPr lang="en-GB" sz="2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produkt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GB" sz="2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spremeni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l-SI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</a:t>
            </a: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6-krat </a:t>
            </a:r>
            <a:r>
              <a:rPr lang="en-GB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kocki </a:t>
            </a:r>
            <a:r>
              <a:rPr lang="sl-SI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2-krat po 6 kock</a:t>
            </a:r>
          </a:p>
          <a:p>
            <a:endParaRPr lang="sl-SI" sz="2000" dirty="0">
              <a:solidFill>
                <a:schemeClr val="tx1"/>
              </a:solidFill>
            </a:endParaRP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502" y="731520"/>
            <a:ext cx="2256246" cy="1701638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372" y="4502331"/>
            <a:ext cx="3195896" cy="1079863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2233" y="4502331"/>
            <a:ext cx="3148843" cy="107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197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83801" y="975362"/>
            <a:ext cx="10663646" cy="5381895"/>
          </a:xfrm>
        </p:spPr>
        <p:txBody>
          <a:bodyPr>
            <a:normAutofit/>
          </a:bodyPr>
          <a:lstStyle/>
          <a:p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Velja za: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seštevanje</a:t>
            </a:r>
            <a:endParaRPr lang="sl-SI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36 + 13 + 24 =       ali        36 + 13 + 24 =        ali       36 + 13 + 24 =    </a:t>
            </a:r>
          </a:p>
          <a:p>
            <a:pPr marL="457200" lvl="1" indent="0">
              <a:buNone/>
            </a:pPr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(36 +13) + 24 =               = 36 + (13 + 24) =             = (36 + 24) + 13 =   </a:t>
            </a:r>
          </a:p>
          <a:p>
            <a:pPr marL="457200" lvl="1" indent="0">
              <a:buNone/>
            </a:pPr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49 + 24 = </a:t>
            </a:r>
            <a:r>
              <a:rPr lang="sl-SI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                    </a:t>
            </a:r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36 + 37 = </a:t>
            </a:r>
            <a:r>
              <a:rPr lang="sl-SI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</a:t>
            </a:r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= 60 + 13 = </a:t>
            </a:r>
            <a:r>
              <a:rPr lang="sl-SI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 </a:t>
            </a:r>
          </a:p>
          <a:p>
            <a:pPr indent="-228600"/>
            <a:r>
              <a:rPr lang="en-GB" dirty="0">
                <a:solidFill>
                  <a:schemeClr val="tx1"/>
                </a:solidFill>
              </a:rPr>
              <a:t>V </a:t>
            </a:r>
            <a:r>
              <a:rPr lang="en-GB" dirty="0" err="1">
                <a:solidFill>
                  <a:schemeClr val="tx1"/>
                </a:solidFill>
              </a:rPr>
              <a:t>številskem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izrazu</a:t>
            </a:r>
            <a:r>
              <a:rPr lang="en-GB" dirty="0">
                <a:solidFill>
                  <a:schemeClr val="tx1"/>
                </a:solidFill>
              </a:rPr>
              <a:t> z </a:t>
            </a:r>
            <a:r>
              <a:rPr lang="en-GB" dirty="0" err="1">
                <a:solidFill>
                  <a:schemeClr val="tx1"/>
                </a:solidFill>
              </a:rPr>
              <a:t>več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seštevanci</a:t>
            </a:r>
            <a:r>
              <a:rPr lang="en-GB" dirty="0">
                <a:solidFill>
                  <a:schemeClr val="tx1"/>
                </a:solidFill>
              </a:rPr>
              <a:t> je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</a:rPr>
              <a:t>vrstni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red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</a:rPr>
              <a:t>seštevanja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</a:rPr>
              <a:t>poljuben</a:t>
            </a:r>
            <a:r>
              <a:rPr lang="en-GB" dirty="0">
                <a:solidFill>
                  <a:schemeClr val="tx1"/>
                </a:solidFill>
              </a:rPr>
              <a:t>.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</a:rPr>
              <a:t>Vrednost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številskega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izraza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je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</a:rPr>
              <a:t>vedno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</a:rPr>
              <a:t>enaka</a:t>
            </a:r>
            <a:r>
              <a:rPr lang="en-GB" dirty="0">
                <a:solidFill>
                  <a:schemeClr val="tx1"/>
                </a:solidFill>
              </a:rPr>
              <a:t>.</a:t>
            </a:r>
            <a:endParaRPr lang="sl-SI" dirty="0">
              <a:solidFill>
                <a:schemeClr val="tx1"/>
              </a:solidFill>
            </a:endParaRPr>
          </a:p>
          <a:p>
            <a:pPr indent="-228600"/>
            <a:endParaRPr lang="sl-SI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Množenje</a:t>
            </a:r>
          </a:p>
          <a:p>
            <a:pPr marL="457200" lvl="1" indent="0">
              <a:buNone/>
            </a:pPr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2 × 18 × 5 =        ali         2 × 18 × 5 =        ali            2 × 18 × 5 = </a:t>
            </a:r>
          </a:p>
          <a:p>
            <a:pPr marL="457200" lvl="1" indent="0">
              <a:buNone/>
            </a:pPr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(2 × 18) × 5 =                = 2 × (18 × 5) =                 = (2 × 5) × 18 = </a:t>
            </a:r>
          </a:p>
          <a:p>
            <a:pPr marL="457200" lvl="1" indent="0">
              <a:buNone/>
            </a:pPr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36 × 5 = </a:t>
            </a:r>
            <a:r>
              <a:rPr lang="sl-SI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                  </a:t>
            </a:r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 × 90 = </a:t>
            </a:r>
            <a:r>
              <a:rPr lang="sl-SI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                  </a:t>
            </a:r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10 × 18 = </a:t>
            </a:r>
            <a:r>
              <a:rPr lang="sl-SI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</a:t>
            </a:r>
          </a:p>
          <a:p>
            <a:pPr indent="-228600"/>
            <a:r>
              <a:rPr lang="en-GB" sz="2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Vrstni</a:t>
            </a:r>
            <a:r>
              <a:rPr lang="en-GB" sz="2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red </a:t>
            </a:r>
            <a:r>
              <a:rPr lang="en-GB" sz="2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množenja</a:t>
            </a:r>
            <a:r>
              <a:rPr lang="en-GB" sz="2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GB" sz="2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poljuben</a:t>
            </a: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2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Vrednost</a:t>
            </a: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številskega</a:t>
            </a: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izraza</a:t>
            </a: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GB" sz="2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</a:t>
            </a:r>
            <a:r>
              <a:rPr lang="en-GB" sz="2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spremeni</a:t>
            </a: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1" indent="0">
              <a:buNone/>
            </a:pPr>
            <a:endParaRPr lang="sl-SI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sl-SI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683801" y="159610"/>
            <a:ext cx="5760542" cy="737374"/>
          </a:xfrm>
        </p:spPr>
        <p:txBody>
          <a:bodyPr>
            <a:normAutofit/>
          </a:bodyPr>
          <a:lstStyle/>
          <a:p>
            <a:r>
              <a:rPr lang="sl-SI" sz="36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ZAKON O ZDRUŽEVANJU</a:t>
            </a:r>
            <a:endParaRPr lang="en-GB" sz="3600" dirty="0">
              <a:solidFill>
                <a:srgbClr val="92D050"/>
              </a:solidFill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137" y="3543041"/>
            <a:ext cx="1890880" cy="1123405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315" y="3473632"/>
            <a:ext cx="1558834" cy="1217437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344" y="844735"/>
            <a:ext cx="1271455" cy="1012396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449" y="615383"/>
            <a:ext cx="1429503" cy="1123947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653" y="492035"/>
            <a:ext cx="1297576" cy="124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746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335457" y="1244793"/>
            <a:ext cx="11621411" cy="514729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tevilo</a:t>
            </a:r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(2)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pomnožimo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vsoto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dveh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števil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tako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pomnožimo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vsak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člen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zase</a:t>
            </a:r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produkta pa seštejemo.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sl-SI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Primer:                                                                                        </a:t>
            </a:r>
            <a:r>
              <a:rPr lang="sl-SI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Primer: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sl-SI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 4 + </a:t>
            </a:r>
            <a:r>
              <a:rPr lang="sl-SI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× 3 = </a:t>
            </a:r>
            <a:r>
              <a:rPr lang="sl-SI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× (4 + 3)                                           </a:t>
            </a:r>
            <a:r>
              <a:rPr lang="sl-SI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 4 – </a:t>
            </a:r>
            <a:r>
              <a:rPr lang="sl-SI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× 3 = </a:t>
            </a:r>
            <a:r>
              <a:rPr lang="sl-SI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× (4 – 3)        </a:t>
            </a:r>
            <a:br>
              <a:rPr lang="sl-SI" dirty="0">
                <a:solidFill>
                  <a:schemeClr val="tx1"/>
                </a:solidFill>
              </a:rPr>
            </a:br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8 + 6 = </a:t>
            </a:r>
            <a:r>
              <a:rPr lang="sl-SI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× 7                                                                8 – 6 = </a:t>
            </a:r>
            <a:r>
              <a:rPr lang="sl-SI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× 1 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sl-SI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sl-SI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</a:t>
            </a:r>
            <a:r>
              <a:rPr lang="sl-SI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sl-SI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b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sl-SI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</a:t>
            </a:r>
            <a:r>
              <a:rPr lang="pl-PL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vrsti po (4+3) kock    </a:t>
            </a: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it-IT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vrsti</a:t>
            </a: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in 2 </a:t>
            </a:r>
            <a:r>
              <a:rPr lang="it-IT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vrsti</a:t>
            </a: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it-IT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kocke</a:t>
            </a:r>
            <a:endParaRPr lang="sl-SI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Vsoto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razliko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števil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lahko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pomnožimo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številom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tako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 s tem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številom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pomnožimo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vsak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člen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vsote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razlike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Produkt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vsote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nekim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številom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zapišemo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kot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vsoto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produktov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Produkt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razlike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nekim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številom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zapišemo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kot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razliko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produktov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tem se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vrednost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številskih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izrazov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spremeni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  <p:sp>
        <p:nvSpPr>
          <p:cNvPr id="4" name="Naslov 1"/>
          <p:cNvSpPr txBox="1">
            <a:spLocks noGrp="1"/>
          </p:cNvSpPr>
          <p:nvPr>
            <p:ph type="title"/>
          </p:nvPr>
        </p:nvSpPr>
        <p:spPr>
          <a:xfrm>
            <a:off x="648967" y="403450"/>
            <a:ext cx="10515600" cy="67641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l-SI" sz="6000" b="0" i="0" u="none" strike="noStrike" kern="1200" cap="none" spc="0" baseline="0">
                <a:solidFill>
                  <a:srgbClr val="000000"/>
                </a:solidFill>
                <a:uFillTx/>
                <a:latin typeface="Calibri Light"/>
              </a:defRPr>
            </a:lvl1pPr>
          </a:lstStyle>
          <a:p>
            <a:r>
              <a:rPr lang="en-GB" sz="3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ZAKON O </a:t>
            </a:r>
            <a:r>
              <a:rPr lang="sl-SI" sz="3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RAZČLENJEVANJU</a:t>
            </a:r>
            <a:endParaRPr lang="en-GB" sz="3600" dirty="0">
              <a:solidFill>
                <a:srgbClr val="7030A0"/>
              </a:solidFill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14507" y="2298830"/>
            <a:ext cx="2264761" cy="1169979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36729" y="2315781"/>
            <a:ext cx="2354943" cy="113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195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47" y="386032"/>
            <a:ext cx="10515600" cy="632871"/>
          </a:xfrm>
        </p:spPr>
        <p:txBody>
          <a:bodyPr>
            <a:noAutofit/>
          </a:bodyPr>
          <a:lstStyle/>
          <a:p>
            <a:r>
              <a:rPr lang="sl-SI" sz="4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POVZETEK</a:t>
            </a:r>
            <a:endParaRPr lang="en-GB" sz="4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544462" y="949234"/>
            <a:ext cx="10898599" cy="4937760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številskih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izrazih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oklepaji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imajo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prednost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računske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operacije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zapisane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oklepajih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Računamo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od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notranjega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oklepaja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navzven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l-SI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številski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izrazih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enakovrednimi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računskimi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operacijami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računamo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od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proti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desni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l-SI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številskih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izrazih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različnimi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računskimi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operacijami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brez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oklepajev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imata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prednost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računski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operaciji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množenja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deljenja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 </a:t>
            </a:r>
            <a:endParaRPr lang="sl-SI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Zakon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GB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zamenjavi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pravi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da: </a:t>
            </a:r>
          </a:p>
          <a:p>
            <a:pPr marL="914400" lvl="1" indent="-457200">
              <a:lnSpc>
                <a:spcPct val="120000"/>
              </a:lnSpc>
              <a:spcBef>
                <a:spcPts val="600"/>
              </a:spcBef>
              <a:buAutoNum type="alphaLcParenR"/>
            </a:pP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seštevanju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lahko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zamenjamo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seštevanca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sl-SI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lnSpc>
                <a:spcPct val="120000"/>
              </a:lnSpc>
              <a:spcBef>
                <a:spcPts val="600"/>
              </a:spcBef>
              <a:buAutoNum type="alphaLcParenR"/>
            </a:pP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množenju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lahko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zamenjamo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faktorja</a:t>
            </a:r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Zakon o združevanju pravi da: </a:t>
            </a:r>
          </a:p>
          <a:p>
            <a:pPr marL="914400" lvl="1" indent="-457200">
              <a:lnSpc>
                <a:spcPct val="120000"/>
              </a:lnSpc>
              <a:spcBef>
                <a:spcPts val="600"/>
              </a:spcBef>
              <a:buAutoNum type="alphaLcParenR"/>
            </a:pPr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 seštevanju lahko poljubno združujemo seštevance (postavljamo oklepaje),     </a:t>
            </a:r>
          </a:p>
          <a:p>
            <a:pPr marL="914400" lvl="1" indent="-457200">
              <a:lnSpc>
                <a:spcPct val="120000"/>
              </a:lnSpc>
              <a:spcBef>
                <a:spcPts val="600"/>
              </a:spcBef>
              <a:buAutoNum type="alphaLcParenR"/>
            </a:pPr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 množenju lahko poljubno združujemo faktorje (postavljamo oklepaje).                                                                                      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Zakon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zamenjavi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zakon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združevanju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veljata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računski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operaciji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odštevanja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deljenja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l-SI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Zakon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GB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razčlenjevanju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pravi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 </a:t>
            </a:r>
            <a:r>
              <a:rPr lang="en-GB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lahko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število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pomnožimo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 </a:t>
            </a:r>
            <a:r>
              <a:rPr lang="en-GB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vsoto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dveh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števil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tako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 </a:t>
            </a:r>
            <a:r>
              <a:rPr lang="en-GB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pomnožimo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vsak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člen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zase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produkta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 </a:t>
            </a:r>
            <a:r>
              <a:rPr lang="en-GB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seštejemo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sl-SI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Zakon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GB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razčlenjevanju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uporabimo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spretnem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računanju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l-SI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171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1639" y="230819"/>
            <a:ext cx="10885808" cy="479395"/>
          </a:xfrm>
        </p:spPr>
        <p:txBody>
          <a:bodyPr>
            <a:normAutofit/>
          </a:bodyPr>
          <a:lstStyle/>
          <a:p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Literatura in viri:</a:t>
            </a:r>
          </a:p>
        </p:txBody>
      </p:sp>
      <p:sp>
        <p:nvSpPr>
          <p:cNvPr id="3" name="PoljeZBesedilom 2"/>
          <p:cNvSpPr txBox="1"/>
          <p:nvPr/>
        </p:nvSpPr>
        <p:spPr>
          <a:xfrm>
            <a:off x="461639" y="992777"/>
            <a:ext cx="1106851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Berk, Jože: Skrivnosti števil in oblik 6., učbeniki za matematiko v 6. razredu osnovne šole, Ljubljana, Rokus </a:t>
            </a:r>
            <a:r>
              <a:rPr lang="sl-SI" dirty="0" err="1"/>
              <a:t>Klett</a:t>
            </a:r>
            <a:r>
              <a:rPr lang="sl-SI" dirty="0"/>
              <a:t>, 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hlinkClick r:id="rId2"/>
              </a:rPr>
              <a:t>https://eucbeniki.sio.si/matematika6/450/index8.html</a:t>
            </a:r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hlinkClick r:id="rId3"/>
              </a:rPr>
              <a:t>https://eucbeniki.sio.si/matematika6/450/index9.html</a:t>
            </a:r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hlinkClick r:id="rId4"/>
              </a:rPr>
              <a:t>https://eucbeniki.sio.si/matematika6/450/index.html</a:t>
            </a:r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hlinkClick r:id="rId5"/>
              </a:rPr>
              <a:t>https://eucbeniki.sio.si/matematika6/450/index1.html</a:t>
            </a:r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hlinkClick r:id="rId6"/>
              </a:rPr>
              <a:t>https://eucbeniki.sio.si/matematika6/450/index2.html</a:t>
            </a:r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hlinkClick r:id="rId7"/>
              </a:rPr>
              <a:t>https://eucbeniki.sio.si/matematika6/450/index3.html</a:t>
            </a:r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hlinkClick r:id="rId8"/>
              </a:rPr>
              <a:t>https://eucbeniki.sio.si/matematika6/450/index4.html</a:t>
            </a:r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hlinkClick r:id="rId9"/>
              </a:rPr>
              <a:t>https://eucbeniki.sio.si/matematika6/451/index1.html</a:t>
            </a:r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hlinkClick r:id="rId10"/>
              </a:rPr>
              <a:t>https://eucbeniki.sio.si/mat5/717/index6.html</a:t>
            </a:r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hlinkClick r:id="rId11"/>
              </a:rPr>
              <a:t>https://eucbeniki.sio.si/mat8/799/index3.html</a:t>
            </a:r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/>
          </a:p>
          <a:p>
            <a:r>
              <a:rPr lang="sl-SI" dirty="0"/>
              <a:t>Slika - naslovna stran: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hlinkClick r:id="rId12"/>
              </a:rPr>
              <a:t>https://www.google.com/search?q=%C5%A1tevilski+izrazi+z+oklepaji&amp;client=firefox-b-d&amp;hl=sl&amp;source=lnms&amp;tbm=isch&amp;sa=X&amp;ved=2ahUKEwjlgoGjr-HpAhWiwqYKHRa4DcEQ_AUoAXoECAwQAw&amp;biw=1920&amp;bih=966#imgrc=w2IewE0D5nV31M</a:t>
            </a:r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65529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1063</TotalTime>
  <Words>1264</Words>
  <Application>Microsoft Office PowerPoint</Application>
  <PresentationFormat>Širokozaslonsko</PresentationFormat>
  <Paragraphs>100</Paragraphs>
  <Slides>9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Officeova tema</vt:lpstr>
      <vt:lpstr>ŠTEVILSKI IZRAZI Z OKLEPAJI IN ZAKONI RAČUNANJA</vt:lpstr>
      <vt:lpstr>Predstavil vam bom številske izraze z oklepaji   Npr. ((((5 × 2) × 9 + 1) + 84 ÷ 6) ÷ 5) – 4 × 5 + 2 =     = (((10 × 9 + 1) + 14) ÷ 5) – 20 + 2 =     = (((90 + 1) + 14) ÷ 5) – 20 + 2 =     = ((91 + 14) ÷ 5) – 20 + 2 =     = (105 ÷ 5) – 20 + 2 =     = 21 – 20 + 2 = 3   in zakone računanja (o zamenjavi, združevanju in razčlenjevanju).  Zakone moraš poznati, da lahko spretno izračunaš različne račune. </vt:lpstr>
      <vt:lpstr>Postopek računanja številskega izraza z oklepaji</vt:lpstr>
      <vt:lpstr>PowerPointova predstavitev</vt:lpstr>
      <vt:lpstr>ZAKON O ZAMENJAVI</vt:lpstr>
      <vt:lpstr>ZAKON O ZDRUŽEVANJU</vt:lpstr>
      <vt:lpstr>ZAKON O RAZČLENJEVANJU</vt:lpstr>
      <vt:lpstr>POVZETEK</vt:lpstr>
      <vt:lpstr>Literatura in viri: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kristina</dc:creator>
  <cp:lastModifiedBy>Robert</cp:lastModifiedBy>
  <cp:revision>55</cp:revision>
  <dcterms:created xsi:type="dcterms:W3CDTF">2020-05-06T14:52:03Z</dcterms:created>
  <dcterms:modified xsi:type="dcterms:W3CDTF">2020-06-02T04:36:19Z</dcterms:modified>
</cp:coreProperties>
</file>